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d7def7e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d7def7e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 sz="2400"/>
              <a:t>همسایه های تهران را در جاهای مناسب روی نقشه قرار دهید ( شمال ، جنوب ، شرق و  غرب ). </a:t>
            </a:r>
            <a:r>
              <a:rPr lang="fa" sz="2400">
                <a:solidFill>
                  <a:srgbClr val="FFFFFF"/>
                </a:solidFill>
              </a:rPr>
              <a:t>ا</a:t>
            </a:r>
            <a:r>
              <a:rPr lang="fa" sz="2400"/>
              <a:t> </a:t>
            </a:r>
            <a:endParaRPr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e250244e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e250244e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 sz="2400"/>
              <a:t>دانش آموزان جمله ها را می خوانند و سپس با گذاشتن </a:t>
            </a:r>
            <a:r>
              <a:rPr lang="fa" sz="2400"/>
              <a:t>برچسب</a:t>
            </a:r>
            <a:r>
              <a:rPr lang="fa" sz="2400"/>
              <a:t> ها در جلوی </a:t>
            </a:r>
            <a:r>
              <a:rPr lang="fa" sz="2400"/>
              <a:t>آن</a:t>
            </a:r>
            <a:r>
              <a:rPr lang="fa" sz="2400"/>
              <a:t> ها درست و </a:t>
            </a:r>
            <a:r>
              <a:rPr lang="fa" sz="2400"/>
              <a:t>نادرست</a:t>
            </a:r>
            <a:r>
              <a:rPr lang="fa" sz="2400"/>
              <a:t> را نشان می دهند . ا</a:t>
            </a:r>
            <a:endParaRPr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gif"/><Relationship Id="rId5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hyperlink" Target="https://wheelofnames.com/bc4-tsp" TargetMode="External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25" y="63575"/>
            <a:ext cx="5623798" cy="50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6221075" y="152400"/>
            <a:ext cx="2735400" cy="6474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737225" y="152400"/>
            <a:ext cx="32982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400">
                <a:solidFill>
                  <a:srgbClr val="38761D"/>
                </a:solidFill>
              </a:rPr>
              <a:t>همسایه های تهران</a:t>
            </a:r>
            <a:endParaRPr b="1" sz="2400">
              <a:solidFill>
                <a:srgbClr val="38761D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6607013" y="1820700"/>
            <a:ext cx="948000" cy="344400"/>
          </a:xfrm>
          <a:prstGeom prst="wave">
            <a:avLst>
              <a:gd fmla="val 12500" name="adj1"/>
              <a:gd fmla="val 1542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مازندران</a:t>
            </a:r>
            <a:endParaRPr b="1" sz="1800"/>
          </a:p>
        </p:txBody>
      </p:sp>
      <p:sp>
        <p:nvSpPr>
          <p:cNvPr id="64" name="Google Shape;64;p14"/>
          <p:cNvSpPr/>
          <p:nvPr/>
        </p:nvSpPr>
        <p:spPr>
          <a:xfrm rot="-1855400">
            <a:off x="6990438" y="1094647"/>
            <a:ext cx="948062" cy="256733"/>
          </a:xfrm>
          <a:prstGeom prst="wave">
            <a:avLst>
              <a:gd fmla="val 12500" name="adj1"/>
              <a:gd fmla="val -3974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سمنان</a:t>
            </a:r>
            <a:endParaRPr b="1" sz="1800"/>
          </a:p>
        </p:txBody>
      </p:sp>
      <p:sp>
        <p:nvSpPr>
          <p:cNvPr id="65" name="Google Shape;65;p14"/>
          <p:cNvSpPr/>
          <p:nvPr/>
        </p:nvSpPr>
        <p:spPr>
          <a:xfrm>
            <a:off x="8062300" y="1631825"/>
            <a:ext cx="612300" cy="344400"/>
          </a:xfrm>
          <a:prstGeom prst="wave">
            <a:avLst>
              <a:gd fmla="val 12500" name="adj1"/>
              <a:gd fmla="val 6447" name="adj2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قم</a:t>
            </a:r>
            <a:endParaRPr b="1" sz="1800"/>
          </a:p>
        </p:txBody>
      </p:sp>
      <p:sp>
        <p:nvSpPr>
          <p:cNvPr id="66" name="Google Shape;66;p14"/>
          <p:cNvSpPr/>
          <p:nvPr/>
        </p:nvSpPr>
        <p:spPr>
          <a:xfrm rot="-3499705">
            <a:off x="7026074" y="2399873"/>
            <a:ext cx="720503" cy="343762"/>
          </a:xfrm>
          <a:prstGeom prst="wave">
            <a:avLst>
              <a:gd fmla="val 12500" name="adj1"/>
              <a:gd fmla="val -2732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ا</a:t>
            </a:r>
            <a:r>
              <a:rPr b="1" lang="fa" sz="1800"/>
              <a:t>لبرز</a:t>
            </a:r>
            <a:endParaRPr b="1" sz="1800"/>
          </a:p>
        </p:txBody>
      </p:sp>
      <p:sp>
        <p:nvSpPr>
          <p:cNvPr id="67" name="Google Shape;67;p14"/>
          <p:cNvSpPr/>
          <p:nvPr/>
        </p:nvSpPr>
        <p:spPr>
          <a:xfrm rot="3773798">
            <a:off x="7673024" y="2623781"/>
            <a:ext cx="728275" cy="344284"/>
          </a:xfrm>
          <a:prstGeom prst="wave">
            <a:avLst>
              <a:gd fmla="val 12500" name="adj1"/>
              <a:gd fmla="val 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مرکزی</a:t>
            </a:r>
            <a:endParaRPr b="1" sz="18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9575" y="152400"/>
            <a:ext cx="647400" cy="6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7300" y="1214463"/>
            <a:ext cx="805650" cy="5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307425" y="88325"/>
            <a:ext cx="3576000" cy="7173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تهران در شمال شرقی ایران قرار دارد . </a:t>
            </a:r>
            <a:r>
              <a:rPr lang="fa">
                <a:solidFill>
                  <a:srgbClr val="FFFF00"/>
                </a:solidFill>
              </a:rPr>
              <a:t>ا</a:t>
            </a:r>
            <a:r>
              <a:rPr lang="fa"/>
              <a:t> 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416250" y="1574225"/>
            <a:ext cx="3576000" cy="7686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موقعیت</a:t>
            </a:r>
            <a:r>
              <a:rPr b="1" lang="fa" sz="1800"/>
              <a:t> جغرافیایی و اقتصادی تهران را پایتخت کرده است </a:t>
            </a:r>
            <a:r>
              <a:rPr b="1" lang="fa" sz="1800"/>
              <a:t> . </a:t>
            </a:r>
            <a:r>
              <a:rPr lang="fa">
                <a:solidFill>
                  <a:srgbClr val="FFFF00"/>
                </a:solidFill>
              </a:rPr>
              <a:t>ا</a:t>
            </a:r>
            <a:r>
              <a:rPr lang="fa"/>
              <a:t> 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5416250" y="2359700"/>
            <a:ext cx="3576000" cy="7173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رود های کرج و جاجرود دور و بر تهران را سبز و خوش آب و هوا کرده اند</a:t>
            </a:r>
            <a:r>
              <a:rPr b="1" lang="fa" sz="1800"/>
              <a:t> . </a:t>
            </a:r>
            <a:r>
              <a:rPr lang="fa">
                <a:solidFill>
                  <a:srgbClr val="FFFF00"/>
                </a:solidFill>
              </a:rPr>
              <a:t>ا</a:t>
            </a:r>
            <a:r>
              <a:rPr lang="fa"/>
              <a:t> 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5416250" y="805625"/>
            <a:ext cx="3576000" cy="7686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رشت کوه های البرز از یک طرف تهران را در </a:t>
            </a:r>
            <a:r>
              <a:rPr b="1" lang="fa" sz="1800"/>
              <a:t>برگرفته</a:t>
            </a:r>
            <a:r>
              <a:rPr b="1" lang="fa" sz="1800"/>
              <a:t> است .</a:t>
            </a:r>
            <a:r>
              <a:rPr lang="fa">
                <a:solidFill>
                  <a:srgbClr val="FFFF00"/>
                </a:solidFill>
              </a:rPr>
              <a:t>ا</a:t>
            </a:r>
            <a:r>
              <a:rPr lang="fa"/>
              <a:t> 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416250" y="3049400"/>
            <a:ext cx="3576000" cy="7173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نقشه تهران به شکل سه گوشه است </a:t>
            </a:r>
            <a:r>
              <a:rPr b="1" lang="fa" sz="1800"/>
              <a:t>. </a:t>
            </a:r>
            <a:r>
              <a:rPr lang="fa">
                <a:solidFill>
                  <a:srgbClr val="FFFF00"/>
                </a:solidFill>
              </a:rPr>
              <a:t>ا</a:t>
            </a:r>
            <a:r>
              <a:rPr lang="fa"/>
              <a:t> 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348425" y="4426200"/>
            <a:ext cx="3576000" cy="7173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تهران با استان زنجان همسایه است .</a:t>
            </a:r>
            <a:r>
              <a:rPr b="1" lang="fa" sz="1800"/>
              <a:t> . </a:t>
            </a:r>
            <a:r>
              <a:rPr lang="fa">
                <a:solidFill>
                  <a:srgbClr val="FFFF00"/>
                </a:solidFill>
              </a:rPr>
              <a:t>ا</a:t>
            </a:r>
            <a:r>
              <a:rPr lang="fa"/>
              <a:t> 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348425" y="3766700"/>
            <a:ext cx="3576000" cy="7173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/>
              <a:t>مسیر راه های ابریشم از سیان چین تا ونیز اروپا و راه های تجاری دیگری از منطقه تهران عبور کرده اند .</a:t>
            </a:r>
            <a:r>
              <a:rPr lang="fa"/>
              <a:t> ا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00" y="3236675"/>
            <a:ext cx="872199" cy="7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768450" y="88325"/>
            <a:ext cx="1751700" cy="1663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جلوی جمله ی درست لبخند و جلوی جمله های نادرست اخم را بگذارید ! </a:t>
            </a:r>
            <a:r>
              <a:rPr b="1" lang="fa" sz="1800">
                <a:solidFill>
                  <a:srgbClr val="FF0000"/>
                </a:solidFill>
              </a:rPr>
              <a:t>ا</a:t>
            </a:r>
            <a:r>
              <a:rPr lang="fa" sz="1800"/>
              <a:t> </a:t>
            </a:r>
            <a:endParaRPr sz="180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700" y="4204737"/>
            <a:ext cx="747188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700" y="4204737"/>
            <a:ext cx="747188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200" y="4204737"/>
            <a:ext cx="747188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700" y="4156287"/>
            <a:ext cx="747188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00" y="3236675"/>
            <a:ext cx="872199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00" y="3293650"/>
            <a:ext cx="872199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00" y="3293650"/>
            <a:ext cx="872199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00" y="3293650"/>
            <a:ext cx="872199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848600" y="113175"/>
            <a:ext cx="1921826" cy="16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